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6" r:id="rId2"/>
    <p:sldId id="257" r:id="rId3"/>
    <p:sldId id="266" r:id="rId4"/>
    <p:sldId id="269" r:id="rId5"/>
    <p:sldId id="258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BA"/>
    <a:srgbClr val="0000FF"/>
    <a:srgbClr val="FFFF99"/>
    <a:srgbClr val="CFF884"/>
    <a:srgbClr val="FC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24" autoAdjust="0"/>
  </p:normalViewPr>
  <p:slideViewPr>
    <p:cSldViewPr>
      <p:cViewPr varScale="1">
        <p:scale>
          <a:sx n="68" d="100"/>
          <a:sy n="68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B6338731-9B07-4566-BEC7-1952034F6BD5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A2D5DD45-7353-4765-9AF5-D903F1D36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5DD45-7353-4765-9AF5-D903F1D36B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5DD45-7353-4765-9AF5-D903F1D36B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5DD45-7353-4765-9AF5-D903F1D36B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5DD45-7353-4765-9AF5-D903F1D36B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5DD45-7353-4765-9AF5-D903F1D36B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5DD45-7353-4765-9AF5-D903F1D36B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5DD45-7353-4765-9AF5-D903F1D36B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5DD45-7353-4765-9AF5-D903F1D36B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5DD45-7353-4765-9AF5-D903F1D36B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5DD45-7353-4765-9AF5-D903F1D36B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F884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886F-98E0-46D0-85B5-7838B9DF0B4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15E6-B062-44F6-8943-3688448E0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05800" cy="1295400"/>
          </a:xfrm>
        </p:spPr>
        <p:txBody>
          <a:bodyPr>
            <a:normAutofit/>
          </a:bodyPr>
          <a:lstStyle/>
          <a:p>
            <a:r>
              <a:rPr lang="en-US" sz="4000" b="1" dirty="0"/>
              <a:t>National Level Workshop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438400"/>
            <a:ext cx="88392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Shyama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Prasad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Mukherji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Rurban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Mission (SPMRM)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Badli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Cluster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District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Jhajjar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(Haryana)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0"/>
            <a:ext cx="480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on 24</a:t>
            </a:r>
            <a:r>
              <a:rPr lang="en-US" sz="4000" b="1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4000" b="1" dirty="0">
                <a:latin typeface="+mj-lt"/>
                <a:ea typeface="+mj-ea"/>
                <a:cs typeface="+mj-cs"/>
              </a:rPr>
              <a:t> June 2019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Autofit/>
          </a:bodyPr>
          <a:lstStyle/>
          <a:p>
            <a:r>
              <a:rPr lang="en-US" sz="4000" b="1" dirty="0"/>
              <a:t>Financial Progress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38200"/>
          <a:ext cx="8610600" cy="538082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Total Cost</a:t>
                      </a:r>
                      <a:r>
                        <a:rPr lang="en-US" sz="2400" b="0" baseline="0" dirty="0"/>
                        <a:t> approved in DPR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Rs. 108.5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Crore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 CGF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Cost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Rs. 29.87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Crore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Total Works  in Convergence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Rs. 78.63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Crore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On-going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Rs. 13.83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Crore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Completed</a:t>
                      </a:r>
                      <a:r>
                        <a:rPr lang="en-US" sz="2400" b="0" baseline="0" dirty="0"/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. 1.5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Crore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Not started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4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 100% CGF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Works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4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On-going 100% CGF Works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Rs. 3.08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Crore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4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Completed 100% CGF Works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Rs. 0.50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Crore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200" b="1" dirty="0"/>
              <a:t>Community Centre in Village </a:t>
            </a:r>
            <a:r>
              <a:rPr lang="en-US" sz="3200" b="1" dirty="0" err="1"/>
              <a:t>Badli</a:t>
            </a:r>
            <a:r>
              <a:rPr lang="en-US" sz="3200" b="1" dirty="0"/>
              <a:t> and </a:t>
            </a:r>
            <a:r>
              <a:rPr lang="en-US" sz="3200" b="1" dirty="0" err="1"/>
              <a:t>Lagarpur</a:t>
            </a:r>
            <a:endParaRPr lang="en-US" sz="3200" b="1" dirty="0"/>
          </a:p>
        </p:txBody>
      </p:sp>
      <p:pic>
        <p:nvPicPr>
          <p:cNvPr id="3074" name="Picture 2" descr="C:\Users\ASHISHKUMAR\Downloads\BADLI COMUNITI CENTER MIGHAN CHOPAL.jpeg"/>
          <p:cNvPicPr>
            <a:picLocks noChangeAspect="1" noChangeArrowheads="1"/>
          </p:cNvPicPr>
          <p:nvPr/>
        </p:nvPicPr>
        <p:blipFill>
          <a:blip r:embed="rId3"/>
          <a:srcRect l="2500" r="5834"/>
          <a:stretch>
            <a:fillRect/>
          </a:stretch>
        </p:blipFill>
        <p:spPr bwMode="auto">
          <a:xfrm>
            <a:off x="0" y="685800"/>
            <a:ext cx="4495800" cy="48768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bright="20000" contrast="40000"/>
          </a:blip>
          <a:srcRect/>
          <a:stretch>
            <a:fillRect/>
          </a:stretch>
        </p:blipFill>
        <p:spPr bwMode="auto">
          <a:xfrm>
            <a:off x="4572000" y="685800"/>
            <a:ext cx="4571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29000" y="685800"/>
            <a:ext cx="106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43800" y="685800"/>
            <a:ext cx="1752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Lagarpur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5626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+mj-lt"/>
                <a:ea typeface="+mj-ea"/>
                <a:cs typeface="+mj-cs"/>
              </a:rPr>
              <a:t>Utility in  Public function Gathering of 100-150 peoples, Gram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Sabha</a:t>
            </a:r>
            <a:r>
              <a:rPr lang="en-US" sz="2400" b="1" dirty="0">
                <a:latin typeface="+mj-lt"/>
                <a:ea typeface="+mj-ea"/>
                <a:cs typeface="+mj-cs"/>
              </a:rPr>
              <a:t> and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Panchayat</a:t>
            </a:r>
            <a:r>
              <a:rPr lang="en-US" sz="2400" b="1" dirty="0">
                <a:latin typeface="+mj-lt"/>
                <a:ea typeface="+mj-ea"/>
                <a:cs typeface="+mj-cs"/>
              </a:rPr>
              <a:t> Meetings,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Anganwadi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Centres</a:t>
            </a:r>
            <a:r>
              <a:rPr lang="en-US" sz="2400" b="1" dirty="0">
                <a:latin typeface="+mj-lt"/>
                <a:ea typeface="+mj-ea"/>
                <a:cs typeface="+mj-cs"/>
              </a:rPr>
              <a:t> etc.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Solid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Liquid Waste Management- Village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Zardakpur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Govt. introduced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3-Pond Stabilization system and Waste Collection Centre as pilot project in 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Village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Zardakpur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G:\Workshop PPT\IMG-20190621-WA0004.jpg"/>
          <p:cNvPicPr>
            <a:picLocks noChangeAspect="1" noChangeArrowheads="1"/>
          </p:cNvPicPr>
          <p:nvPr/>
        </p:nvPicPr>
        <p:blipFill>
          <a:blip r:embed="rId4"/>
          <a:srcRect l="5813" t="6349" b="7937"/>
          <a:stretch>
            <a:fillRect/>
          </a:stretch>
        </p:blipFill>
        <p:spPr bwMode="auto">
          <a:xfrm>
            <a:off x="4343400" y="1077686"/>
            <a:ext cx="4800600" cy="4865913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0"/>
            <a:ext cx="426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 Pond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0" y="7620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Solid Waste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CGF Financial Progress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97000"/>
          <a:ext cx="8686800" cy="431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Components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Expenditure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944">
                <a:tc>
                  <a:txBody>
                    <a:bodyPr/>
                    <a:lstStyle/>
                    <a:p>
                      <a:pPr algn="just"/>
                      <a:r>
                        <a:rPr lang="en-US" sz="2400" b="0" baseline="0" dirty="0"/>
                        <a:t>Up-gradation of Schools in 19 villages for repair works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Rs. 45.00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Lakh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944">
                <a:tc>
                  <a:txBody>
                    <a:bodyPr/>
                    <a:lstStyle/>
                    <a:p>
                      <a:pPr algn="l"/>
                      <a:r>
                        <a:rPr lang="en-US" sz="2400" b="0" baseline="0" dirty="0"/>
                        <a:t>Community Centre at village 	</a:t>
                      </a:r>
                      <a:r>
                        <a:rPr lang="en-US" sz="2400" b="0" baseline="0" dirty="0" err="1"/>
                        <a:t>Badli</a:t>
                      </a:r>
                      <a:r>
                        <a:rPr lang="en-US" sz="2400" b="0" baseline="0" dirty="0"/>
                        <a:t>    (Rs. 50 </a:t>
                      </a:r>
                      <a:r>
                        <a:rPr lang="en-US" sz="2400" b="0" baseline="0" dirty="0" err="1"/>
                        <a:t>lakh</a:t>
                      </a:r>
                      <a:r>
                        <a:rPr lang="en-US" sz="2400" b="0" baseline="0" dirty="0"/>
                        <a:t>)  				</a:t>
                      </a:r>
                      <a:r>
                        <a:rPr lang="en-US" sz="2400" b="0" baseline="0" dirty="0" err="1"/>
                        <a:t>Majri</a:t>
                      </a:r>
                      <a:r>
                        <a:rPr lang="en-US" sz="2400" b="0" baseline="0" dirty="0"/>
                        <a:t>   (Rs. 40 </a:t>
                      </a:r>
                      <a:r>
                        <a:rPr lang="en-US" sz="2400" b="0" baseline="0" dirty="0" err="1"/>
                        <a:t>lakh</a:t>
                      </a:r>
                      <a:r>
                        <a:rPr lang="en-US" sz="2400" b="0" baseline="0" dirty="0"/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Rs. 90.00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Lakh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944">
                <a:tc>
                  <a:txBody>
                    <a:bodyPr/>
                    <a:lstStyle/>
                    <a:p>
                      <a:pPr algn="just"/>
                      <a:r>
                        <a:rPr lang="en-US" sz="2400" b="0" baseline="0" dirty="0"/>
                        <a:t>SLWM:- 3-Pond System and Solid Waste Management Shed in 5 GPs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Rs. 112.00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Lakh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944">
                <a:tc>
                  <a:txBody>
                    <a:bodyPr/>
                    <a:lstStyle/>
                    <a:p>
                      <a:pPr algn="just"/>
                      <a:r>
                        <a:rPr lang="en-US" sz="2400" b="0" baseline="0" dirty="0"/>
                        <a:t>Digital Literacy -Smart Class-rooms in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Schools in 18 villages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Rs. 85.00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Lakh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Outcomes achieved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609600"/>
            <a:ext cx="8839200" cy="609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0988" marR="0" lvl="0" indent="-280988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Open</a:t>
            </a:r>
            <a:r>
              <a:rPr kumimoji="0" lang="en-US" sz="2400" i="0" u="none" strike="noStrike" kern="1200" cap="none" spc="-4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Defecation Free through </a:t>
            </a:r>
            <a:r>
              <a:rPr kumimoji="0" lang="en-US" sz="2400" i="0" u="none" strike="noStrike" kern="1200" cap="none" spc="-4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Swachh</a:t>
            </a:r>
            <a:r>
              <a:rPr kumimoji="0" lang="en-US" sz="2400" i="0" u="none" strike="noStrike" kern="1200" cap="none" spc="-4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Bharat Mission-</a:t>
            </a:r>
            <a:r>
              <a:rPr kumimoji="0" lang="en-US" sz="2400" i="0" u="none" strike="noStrike" kern="1200" cap="none" spc="-4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Gramin</a:t>
            </a:r>
            <a:r>
              <a:rPr kumimoji="0" lang="en-US" sz="2400" i="0" u="none" strike="noStrike" kern="1200" cap="none" spc="-4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2014 was 47% which became 100% by 2017</a:t>
            </a:r>
            <a:endParaRPr lang="en-US" sz="2400" spc="-40" dirty="0">
              <a:latin typeface="+mj-lt"/>
              <a:ea typeface="+mj-ea"/>
              <a:cs typeface="+mj-cs"/>
            </a:endParaRPr>
          </a:p>
          <a:p>
            <a:pPr marL="280988" marR="0" lvl="0" indent="-280988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-4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Transportation improved as 05 more buses were </a:t>
            </a:r>
            <a:r>
              <a:rPr kumimoji="0" lang="en-US" sz="2400" i="0" u="none" strike="noStrike" kern="1200" cap="none" spc="-4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adde</a:t>
            </a:r>
            <a:r>
              <a:rPr lang="en-US" sz="2400" spc="-40" dirty="0">
                <a:latin typeface="+mj-lt"/>
                <a:ea typeface="+mj-ea"/>
                <a:cs typeface="+mj-cs"/>
              </a:rPr>
              <a:t>d </a:t>
            </a:r>
            <a:r>
              <a:rPr kumimoji="0" lang="en-US" sz="2400" i="0" u="none" strike="noStrike" kern="1200" cap="none" spc="-4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 increased the frequency for from 3 to 8 times </a:t>
            </a:r>
            <a:r>
              <a:rPr lang="en-US" sz="2400" spc="-40" dirty="0">
                <a:latin typeface="+mj-lt"/>
                <a:ea typeface="+mj-ea"/>
                <a:cs typeface="+mj-cs"/>
              </a:rPr>
              <a:t>a day</a:t>
            </a:r>
            <a:r>
              <a:rPr kumimoji="0" lang="en-US" sz="2400" i="0" u="none" strike="noStrike" kern="1200" cap="none" spc="-4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br>
              <a:rPr kumimoji="0" lang="en-US" sz="2400" i="0" u="none" strike="noStrike" kern="1200" cap="none" spc="-4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i="0" u="none" strike="noStrike" kern="1200" cap="none" spc="-4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Bus Q-shelters are constructed at village level</a:t>
            </a:r>
          </a:p>
          <a:p>
            <a:pPr marL="280988" lvl="0" indent="-280988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spc="-40" dirty="0"/>
              <a:t>Healthy and clean environment through everyday waste collection by Waste Collection Cart, dustbins installed in all GPs and provisions of drains along the streets of the villages.</a:t>
            </a:r>
            <a:endParaRPr lang="en-US" sz="2400" spc="-40" dirty="0">
              <a:latin typeface="+mj-lt"/>
              <a:ea typeface="+mj-ea"/>
              <a:cs typeface="+mj-cs"/>
            </a:endParaRPr>
          </a:p>
          <a:p>
            <a:pPr marL="280988" lvl="0" indent="-280988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spc="-40" dirty="0">
                <a:latin typeface="+mj-lt"/>
                <a:ea typeface="+mj-ea"/>
                <a:cs typeface="+mj-cs"/>
              </a:rPr>
              <a:t>Provision of Community Centre for Public function Gathering of </a:t>
            </a:r>
            <a:br>
              <a:rPr lang="en-US" sz="2400" spc="-40" dirty="0">
                <a:latin typeface="+mj-lt"/>
                <a:ea typeface="+mj-ea"/>
                <a:cs typeface="+mj-cs"/>
              </a:rPr>
            </a:br>
            <a:r>
              <a:rPr lang="en-US" sz="2400" spc="-40" dirty="0">
                <a:latin typeface="+mj-lt"/>
                <a:ea typeface="+mj-ea"/>
                <a:cs typeface="+mj-cs"/>
              </a:rPr>
              <a:t>100-150 peoples, Gram </a:t>
            </a:r>
            <a:r>
              <a:rPr lang="en-US" sz="2400" spc="-40" dirty="0" err="1">
                <a:latin typeface="+mj-lt"/>
                <a:ea typeface="+mj-ea"/>
                <a:cs typeface="+mj-cs"/>
              </a:rPr>
              <a:t>Sabha</a:t>
            </a:r>
            <a:r>
              <a:rPr lang="en-US" sz="2400" spc="-40" dirty="0">
                <a:latin typeface="+mj-lt"/>
                <a:ea typeface="+mj-ea"/>
                <a:cs typeface="+mj-cs"/>
              </a:rPr>
              <a:t> and </a:t>
            </a:r>
            <a:r>
              <a:rPr lang="en-US" sz="2400" spc="-40" dirty="0" err="1">
                <a:latin typeface="+mj-lt"/>
                <a:ea typeface="+mj-ea"/>
                <a:cs typeface="+mj-cs"/>
              </a:rPr>
              <a:t>Panchayat</a:t>
            </a:r>
            <a:r>
              <a:rPr lang="en-US" sz="2400" spc="-40" dirty="0">
                <a:latin typeface="+mj-lt"/>
                <a:ea typeface="+mj-ea"/>
                <a:cs typeface="+mj-cs"/>
              </a:rPr>
              <a:t> Meeting, </a:t>
            </a:r>
            <a:r>
              <a:rPr lang="en-US" sz="2400" spc="-40" dirty="0" err="1">
                <a:latin typeface="+mj-lt"/>
                <a:ea typeface="+mj-ea"/>
                <a:cs typeface="+mj-cs"/>
              </a:rPr>
              <a:t>Anganwadi</a:t>
            </a:r>
            <a:r>
              <a:rPr lang="en-US" sz="2400" spc="-40" dirty="0">
                <a:latin typeface="+mj-lt"/>
                <a:ea typeface="+mj-ea"/>
                <a:cs typeface="+mj-cs"/>
              </a:rPr>
              <a:t> </a:t>
            </a:r>
            <a:r>
              <a:rPr lang="en-US" sz="2400" spc="-40" dirty="0" err="1">
                <a:latin typeface="+mj-lt"/>
                <a:ea typeface="+mj-ea"/>
                <a:cs typeface="+mj-cs"/>
              </a:rPr>
              <a:t>Centres</a:t>
            </a:r>
            <a:r>
              <a:rPr lang="en-US" sz="2400" spc="-40" dirty="0">
                <a:latin typeface="+mj-lt"/>
                <a:ea typeface="+mj-ea"/>
                <a:cs typeface="+mj-cs"/>
              </a:rPr>
              <a:t> in 06 Gram </a:t>
            </a:r>
            <a:r>
              <a:rPr lang="en-US" sz="2400" spc="-40" dirty="0" err="1">
                <a:latin typeface="+mj-lt"/>
                <a:ea typeface="+mj-ea"/>
                <a:cs typeface="+mj-cs"/>
              </a:rPr>
              <a:t>Panchayats</a:t>
            </a:r>
            <a:r>
              <a:rPr lang="en-US" sz="2400" spc="-40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Outcomes we are working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685800"/>
            <a:ext cx="8839200" cy="6172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Imparting Digital Literacy through Smart Classrooms with budget of Rs. 1.51 Crore in 21 Schools in 18 villages.</a:t>
            </a: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800" dirty="0">
              <a:latin typeface="+mj-lt"/>
              <a:ea typeface="+mj-ea"/>
              <a:cs typeface="+mj-cs"/>
            </a:endParaRP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Skill Development project of cost Rs. 15.53 </a:t>
            </a:r>
            <a:r>
              <a:rPr lang="en-US" sz="2400" dirty="0" err="1">
                <a:latin typeface="+mj-lt"/>
                <a:ea typeface="+mj-ea"/>
                <a:cs typeface="+mj-cs"/>
              </a:rPr>
              <a:t>crore</a:t>
            </a:r>
            <a:r>
              <a:rPr lang="en-US" sz="2400" dirty="0">
                <a:latin typeface="+mj-lt"/>
                <a:ea typeface="+mj-ea"/>
                <a:cs typeface="+mj-cs"/>
              </a:rPr>
              <a:t> to provide training to 6800 youths under 09 courses like Plumber, Carpenter Electrician, fitter, welder etc. for better employment opportunities in the cluster and reach 70% households with one beneficiary in each households.</a:t>
            </a: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600" dirty="0">
              <a:latin typeface="+mj-lt"/>
              <a:ea typeface="+mj-ea"/>
              <a:cs typeface="+mj-cs"/>
            </a:endParaRP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600" dirty="0">
              <a:latin typeface="+mj-lt"/>
              <a:ea typeface="+mj-ea"/>
              <a:cs typeface="+mj-cs"/>
            </a:endParaRP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In agriculture for converting 546 acres of land into Organic Farming. Agro based industries such as oil expellers, bakeries and dairies are being initiated. </a:t>
            </a: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600" dirty="0">
              <a:latin typeface="+mj-lt"/>
              <a:ea typeface="+mj-ea"/>
              <a:cs typeface="+mj-cs"/>
            </a:endParaRP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Improving Water Supply norm from 45 LPCD to 135 LPCD and upgrading existing supply network. </a:t>
            </a: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Villages falling in low-lying areas require pumping system. For proper drainage these will be connected to drain no. 8 passing through the cluster.</a:t>
            </a: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Special provision and Role played by elected representatives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Provision of Gram </a:t>
            </a:r>
            <a:r>
              <a:rPr lang="en-US" sz="2400" dirty="0" err="1"/>
              <a:t>Panchayat</a:t>
            </a:r>
            <a:r>
              <a:rPr lang="en-US" sz="2400" dirty="0"/>
              <a:t> land for development works through faster resolution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Motivating people for cleanliness in their locality on separation of dry-wet wastes and less use of plastics.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Providing trainings to farmers with help of Agriculture Department for Organic farming, </a:t>
            </a:r>
            <a:r>
              <a:rPr lang="en-US" sz="2400" dirty="0" err="1"/>
              <a:t>Agri</a:t>
            </a:r>
            <a:r>
              <a:rPr lang="en-US" sz="2400" dirty="0"/>
              <a:t>-waste processing.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Encouraging for green and clean energy i.e. Solar Energy for households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Operation and Maintenance of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19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Utilization of Gram Panchayat funds after handing over of asset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Minimum user charges during ceremonies </a:t>
            </a:r>
            <a:r>
              <a:rPr lang="en-US" sz="2400"/>
              <a:t>and functions.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Community Help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Administration Support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493</Words>
  <Application>Microsoft Office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National Level Workshop </vt:lpstr>
      <vt:lpstr>Financial Progress</vt:lpstr>
      <vt:lpstr>Community Centre in Village Badli and Lagarpur</vt:lpstr>
      <vt:lpstr>PowerPoint Presentation</vt:lpstr>
      <vt:lpstr>CGF Financial Progress</vt:lpstr>
      <vt:lpstr>Outcomes achieved</vt:lpstr>
      <vt:lpstr>Outcomes we are working</vt:lpstr>
      <vt:lpstr>Special provision and Role played by elected representatives</vt:lpstr>
      <vt:lpstr>Operation and Maintenance of assets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Level Workshop</dc:title>
  <dc:creator>ashu</dc:creator>
  <cp:lastModifiedBy>Shitiz kashyap</cp:lastModifiedBy>
  <cp:revision>124</cp:revision>
  <dcterms:created xsi:type="dcterms:W3CDTF">2019-06-20T05:28:56Z</dcterms:created>
  <dcterms:modified xsi:type="dcterms:W3CDTF">2019-06-22T11:50:31Z</dcterms:modified>
</cp:coreProperties>
</file>